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81"/>
  </p:normalViewPr>
  <p:slideViewPr>
    <p:cSldViewPr snapToGrid="0" snapToObjects="1">
      <p:cViewPr varScale="1">
        <p:scale>
          <a:sx n="121" d="100"/>
          <a:sy n="121" d="100"/>
        </p:scale>
        <p:origin x="200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9/15/21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9/15/21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9/15/21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B2FE51-E090-A64B-8336-EC9F0011A8B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/>
              <a:t>Стан ліцензій і пропозиції щодо придбання ліцензійного програмного забезпечення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3B4AE72-AD48-3648-B35A-BCA9D05DA291}"/>
              </a:ext>
            </a:extLst>
          </p:cNvPr>
          <p:cNvSpPr txBox="1"/>
          <p:nvPr/>
        </p:nvSpPr>
        <p:spPr>
          <a:xfrm>
            <a:off x="1876424" y="5307724"/>
            <a:ext cx="6884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Андрій Петренко</a:t>
            </a:r>
            <a:br>
              <a:rPr lang="uk-UA" dirty="0"/>
            </a:br>
            <a:r>
              <a:rPr lang="uk-UA" dirty="0"/>
              <a:t>Центр навчальних інформаційних технологій та комунікацій</a:t>
            </a:r>
          </a:p>
        </p:txBody>
      </p:sp>
    </p:spTree>
    <p:extLst>
      <p:ext uri="{BB962C8B-B14F-4D97-AF65-F5344CB8AC3E}">
        <p14:creationId xmlns:p14="http://schemas.microsoft.com/office/powerpoint/2010/main" val="22787014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97BE3C-7007-B54A-B70B-7F5DFA6C8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Накопичена потреба ліцензування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6BAC7FD-F354-BC49-AFE0-790A4DE4E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Персональні комп’ютери працівників:</a:t>
            </a:r>
          </a:p>
          <a:p>
            <a:pPr lvl="1"/>
            <a:r>
              <a:rPr lang="uk-UA" dirty="0"/>
              <a:t>Без ліцензій понад 1600</a:t>
            </a:r>
          </a:p>
          <a:p>
            <a:pPr lvl="1"/>
            <a:r>
              <a:rPr lang="uk-UA" dirty="0"/>
              <a:t>З ліцензіями до 70</a:t>
            </a:r>
          </a:p>
          <a:p>
            <a:r>
              <a:rPr lang="uk-UA" dirty="0"/>
              <a:t>Сервери:</a:t>
            </a:r>
          </a:p>
          <a:p>
            <a:pPr lvl="1"/>
            <a:r>
              <a:rPr lang="uk-UA" dirty="0"/>
              <a:t>Безкоштовне програмне забезпечення - 26</a:t>
            </a:r>
          </a:p>
          <a:p>
            <a:pPr lvl="1"/>
            <a:r>
              <a:rPr lang="uk-UA" dirty="0"/>
              <a:t>Ліцензійне програмне забезпечення - 2</a:t>
            </a:r>
          </a:p>
        </p:txBody>
      </p:sp>
    </p:spTree>
    <p:extLst>
      <p:ext uri="{BB962C8B-B14F-4D97-AF65-F5344CB8AC3E}">
        <p14:creationId xmlns:p14="http://schemas.microsoft.com/office/powerpoint/2010/main" val="24680203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95D91B-E887-0B4B-B747-B2EBA5FE8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Ліцензії на спеціалізовані програми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D78DDB8-802E-5648-95AC-86AA9F1C84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6"/>
            <a:ext cx="9905999" cy="4098761"/>
          </a:xfrm>
        </p:spPr>
        <p:txBody>
          <a:bodyPr>
            <a:normAutofit/>
          </a:bodyPr>
          <a:lstStyle/>
          <a:p>
            <a:r>
              <a:rPr lang="uk-UA" dirty="0"/>
              <a:t>Закордонні постачальники вкрай </a:t>
            </a:r>
            <a:r>
              <a:rPr lang="uk-UA" dirty="0" err="1"/>
              <a:t>рідко</a:t>
            </a:r>
            <a:r>
              <a:rPr lang="uk-UA" dirty="0"/>
              <a:t> продають ліцензії через місцевих українських представників.</a:t>
            </a:r>
          </a:p>
          <a:p>
            <a:pPr marL="0" indent="0">
              <a:buNone/>
            </a:pPr>
            <a:endParaRPr lang="uk-UA" dirty="0"/>
          </a:p>
          <a:p>
            <a:r>
              <a:rPr lang="uk-UA" dirty="0"/>
              <a:t>Наявні на ринку закордонні ліцензії часто потрапляють в продаж сумнівним шляхом і продаються з порушеннями.</a:t>
            </a:r>
          </a:p>
          <a:p>
            <a:pPr marL="0" indent="0">
              <a:buNone/>
            </a:pPr>
            <a:endParaRPr lang="uk-UA" dirty="0"/>
          </a:p>
          <a:p>
            <a:r>
              <a:rPr lang="uk-UA" dirty="0"/>
              <a:t>Українські виробники програмного забезпечення часто мають достатні безкоштовні версії або відкриті до діалогу з освітніми установами</a:t>
            </a:r>
          </a:p>
        </p:txBody>
      </p:sp>
    </p:spTree>
    <p:extLst>
      <p:ext uri="{BB962C8B-B14F-4D97-AF65-F5344CB8AC3E}">
        <p14:creationId xmlns:p14="http://schemas.microsoft.com/office/powerpoint/2010/main" val="2698467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1FE421D-8CAB-0940-A1B5-9AEA5C7873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Тенденції до захисту авторських прав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17A74E8-B36E-3645-93B5-FB1DA5EFBF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Фіксування порушень і притягнення до відповідальності носять поки епізодичний характер.</a:t>
            </a:r>
          </a:p>
          <a:p>
            <a:r>
              <a:rPr lang="uk-UA" dirty="0"/>
              <a:t>Отримують правову кваліфікацію поки тільки суб’єкти розповсюдження і зламу програмного забезпечення, тобто системне піратство.</a:t>
            </a:r>
          </a:p>
          <a:p>
            <a:r>
              <a:rPr lang="uk-UA" dirty="0"/>
              <a:t>Розробники програмного забезпечення намагаються вдосконалити систему захисту авторських прав і судову практику.</a:t>
            </a:r>
          </a:p>
        </p:txBody>
      </p:sp>
    </p:spTree>
    <p:extLst>
      <p:ext uri="{BB962C8B-B14F-4D97-AF65-F5344CB8AC3E}">
        <p14:creationId xmlns:p14="http://schemas.microsoft.com/office/powerpoint/2010/main" val="791185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B227BB-6667-9F4B-9977-AE544CEE5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Принципи подолання проблеми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426D88-BE2D-F846-8A24-535DACDED4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10640685" cy="3541714"/>
          </a:xfrm>
        </p:spPr>
        <p:txBody>
          <a:bodyPr/>
          <a:lstStyle/>
          <a:p>
            <a:r>
              <a:rPr lang="uk-UA" dirty="0"/>
              <a:t>Поступовість, поетапність легалізації програмних продуктів</a:t>
            </a:r>
          </a:p>
          <a:p>
            <a:endParaRPr lang="uk-UA" dirty="0"/>
          </a:p>
          <a:p>
            <a:r>
              <a:rPr lang="uk-UA" dirty="0"/>
              <a:t>Одночасне застосування декількох способів отримання ліцензій</a:t>
            </a:r>
          </a:p>
          <a:p>
            <a:endParaRPr lang="uk-UA" dirty="0"/>
          </a:p>
          <a:p>
            <a:r>
              <a:rPr lang="uk-UA" dirty="0"/>
              <a:t>Отримання ліцензій безкоштовно або здешевлення будь-яким способом</a:t>
            </a:r>
          </a:p>
        </p:txBody>
      </p:sp>
    </p:spTree>
    <p:extLst>
      <p:ext uri="{BB962C8B-B14F-4D97-AF65-F5344CB8AC3E}">
        <p14:creationId xmlns:p14="http://schemas.microsoft.com/office/powerpoint/2010/main" val="629736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FE22B2-7E45-B849-9FAD-DA57FB3C6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Пропозиції придбання ліцензій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F77052-5433-F54F-A2B5-9612BCB40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/>
              <a:t>Поетапна купівля протягом тривалого періоду до 7 років.</a:t>
            </a:r>
          </a:p>
          <a:p>
            <a:r>
              <a:rPr lang="uk-UA" dirty="0"/>
              <a:t>Перехід на безкоштовне програмне забезпечення там де можливо.</a:t>
            </a:r>
          </a:p>
          <a:p>
            <a:r>
              <a:rPr lang="uk-UA" dirty="0"/>
              <a:t>Закупівля комп’ютерів тільки з ліцензійними програмами в комплекті.</a:t>
            </a:r>
          </a:p>
          <a:p>
            <a:r>
              <a:rPr lang="uk-UA" dirty="0"/>
              <a:t>Отримання платних програм безкоштовно в межах дуальної освіти.</a:t>
            </a:r>
          </a:p>
        </p:txBody>
      </p:sp>
    </p:spTree>
    <p:extLst>
      <p:ext uri="{BB962C8B-B14F-4D97-AF65-F5344CB8AC3E}">
        <p14:creationId xmlns:p14="http://schemas.microsoft.com/office/powerpoint/2010/main" val="2907511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74619E-9EDB-CA43-92D2-73F4B5A0C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2641" y="2689715"/>
            <a:ext cx="9905998" cy="1478570"/>
          </a:xfrm>
        </p:spPr>
        <p:txBody>
          <a:bodyPr/>
          <a:lstStyle/>
          <a:p>
            <a:pPr algn="ctr"/>
            <a:r>
              <a:rPr lang="uk-UA" dirty="0"/>
              <a:t>Дякую за Увагу </a:t>
            </a:r>
            <a:r>
              <a:rPr lang="uk-UA" dirty="0">
                <a:sym typeface="Wingdings" pitchFamily="2" charset="2"/>
              </a:rPr>
              <a:t>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125891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Контур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Контур</Template>
  <TotalTime>26</TotalTime>
  <Words>202</Words>
  <Application>Microsoft Macintosh PowerPoint</Application>
  <PresentationFormat>Широкоэкранный</PresentationFormat>
  <Paragraphs>31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Tw Cen MT</vt:lpstr>
      <vt:lpstr>Контур</vt:lpstr>
      <vt:lpstr>Стан ліцензій і пропозиції щодо придбання ліцензійного програмного забезпечення</vt:lpstr>
      <vt:lpstr>Накопичена потреба ліцензування</vt:lpstr>
      <vt:lpstr>Ліцензії на спеціалізовані програми</vt:lpstr>
      <vt:lpstr>Тенденції до захисту авторських прав</vt:lpstr>
      <vt:lpstr>Принципи подолання проблеми</vt:lpstr>
      <vt:lpstr>Пропозиції придбання ліцензій</vt:lpstr>
      <vt:lpstr>Дякую за Увагу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Стан ліцензій і пропозиції щодо придбання ліцензійного програмного забезпечення</dc:title>
  <dc:creator>Univ KNU</dc:creator>
  <cp:lastModifiedBy>Univ KNU</cp:lastModifiedBy>
  <cp:revision>1</cp:revision>
  <dcterms:created xsi:type="dcterms:W3CDTF">2021-09-14T22:52:53Z</dcterms:created>
  <dcterms:modified xsi:type="dcterms:W3CDTF">2021-09-14T23:19:19Z</dcterms:modified>
</cp:coreProperties>
</file>