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62" r:id="rId5"/>
    <p:sldId id="258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14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1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7723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47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06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59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123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610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00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187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9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099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89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84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4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3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1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4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0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6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0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084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469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6697F-CF63-4CBA-AD59-31509BA1A6D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DD65A-7CD0-4251-9060-6ACEC0938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0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14951"/>
          </a:xfrm>
        </p:spPr>
        <p:txBody>
          <a:bodyPr>
            <a:normAutofit/>
          </a:bodyPr>
          <a:lstStyle/>
          <a:p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иконання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лану 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 навчально-методичного забезпечення 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кафедрами 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 станом на 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вересень-жовтень 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 р.  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637314"/>
            <a:ext cx="9144000" cy="620486"/>
          </a:xfrm>
        </p:spPr>
        <p:txBody>
          <a:bodyPr/>
          <a:lstStyle/>
          <a:p>
            <a:r>
              <a:rPr lang="uk-UA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839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Вересень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6398048"/>
              </p:ext>
            </p:extLst>
          </p:nvPr>
        </p:nvGraphicFramePr>
        <p:xfrm>
          <a:off x="522513" y="1005840"/>
          <a:ext cx="10831288" cy="559090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50744">
                  <a:extLst>
                    <a:ext uri="{9D8B030D-6E8A-4147-A177-3AD203B41FA5}">
                      <a16:colId xmlns:a16="http://schemas.microsoft.com/office/drawing/2014/main" val="1040016364"/>
                    </a:ext>
                  </a:extLst>
                </a:gridCol>
                <a:gridCol w="2019393">
                  <a:extLst>
                    <a:ext uri="{9D8B030D-6E8A-4147-A177-3AD203B41FA5}">
                      <a16:colId xmlns:a16="http://schemas.microsoft.com/office/drawing/2014/main" val="374535720"/>
                    </a:ext>
                  </a:extLst>
                </a:gridCol>
                <a:gridCol w="2019393">
                  <a:extLst>
                    <a:ext uri="{9D8B030D-6E8A-4147-A177-3AD203B41FA5}">
                      <a16:colId xmlns:a16="http://schemas.microsoft.com/office/drawing/2014/main" val="1147376719"/>
                    </a:ext>
                  </a:extLst>
                </a:gridCol>
                <a:gridCol w="1835812">
                  <a:extLst>
                    <a:ext uri="{9D8B030D-6E8A-4147-A177-3AD203B41FA5}">
                      <a16:colId xmlns:a16="http://schemas.microsoft.com/office/drawing/2014/main" val="373740298"/>
                    </a:ext>
                  </a:extLst>
                </a:gridCol>
                <a:gridCol w="1551240">
                  <a:extLst>
                    <a:ext uri="{9D8B030D-6E8A-4147-A177-3AD203B41FA5}">
                      <a16:colId xmlns:a16="http://schemas.microsoft.com/office/drawing/2014/main" val="4290810995"/>
                    </a:ext>
                  </a:extLst>
                </a:gridCol>
                <a:gridCol w="1202476">
                  <a:extLst>
                    <a:ext uri="{9D8B030D-6E8A-4147-A177-3AD203B41FA5}">
                      <a16:colId xmlns:a16="http://schemas.microsoft.com/office/drawing/2014/main" val="1392175892"/>
                    </a:ext>
                  </a:extLst>
                </a:gridCol>
                <a:gridCol w="1652230">
                  <a:extLst>
                    <a:ext uri="{9D8B030D-6E8A-4147-A177-3AD203B41FA5}">
                      <a16:colId xmlns:a16="http://schemas.microsoft.com/office/drawing/2014/main" val="523550213"/>
                    </a:ext>
                  </a:extLst>
                </a:gridCol>
              </a:tblGrid>
              <a:tr h="1567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ПІП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видання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видання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Подання до НМВ/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ВПЦ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9808621"/>
                  </a:ext>
                </a:extLst>
              </a:tr>
              <a:tr h="2185653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" algn="l"/>
                          <a:tab pos="228600" algn="l"/>
                        </a:tabLs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Проскура К.П.</a:t>
                      </a:r>
                      <a:endParaRPr lang="ru-RU" sz="2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Навчальний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посібник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Оформлення робочих документів за результатами аудиту</a:t>
                      </a:r>
                      <a:endParaRPr lang="ru-RU" sz="2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Вересень/ Жовтень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Аудиту та економічного аналізу</a:t>
                      </a:r>
                      <a:endParaRPr lang="ru-RU" sz="2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6209359"/>
                  </a:ext>
                </a:extLst>
              </a:tr>
              <a:tr h="998427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Скасків</a:t>
                      </a: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Л.В.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Навчальний посібник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Теорія чисел та основні структури сучасної математики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Вересень/ Жовтень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Подано на розгляд НМР</a:t>
                      </a: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Вищої математики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3661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576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Вересень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408841"/>
              </p:ext>
            </p:extLst>
          </p:nvPr>
        </p:nvGraphicFramePr>
        <p:xfrm>
          <a:off x="522513" y="1005840"/>
          <a:ext cx="10831288" cy="521623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50744">
                  <a:extLst>
                    <a:ext uri="{9D8B030D-6E8A-4147-A177-3AD203B41FA5}">
                      <a16:colId xmlns:a16="http://schemas.microsoft.com/office/drawing/2014/main" val="1040016364"/>
                    </a:ext>
                  </a:extLst>
                </a:gridCol>
                <a:gridCol w="2019393">
                  <a:extLst>
                    <a:ext uri="{9D8B030D-6E8A-4147-A177-3AD203B41FA5}">
                      <a16:colId xmlns:a16="http://schemas.microsoft.com/office/drawing/2014/main" val="374535720"/>
                    </a:ext>
                  </a:extLst>
                </a:gridCol>
                <a:gridCol w="2019393">
                  <a:extLst>
                    <a:ext uri="{9D8B030D-6E8A-4147-A177-3AD203B41FA5}">
                      <a16:colId xmlns:a16="http://schemas.microsoft.com/office/drawing/2014/main" val="1147376719"/>
                    </a:ext>
                  </a:extLst>
                </a:gridCol>
                <a:gridCol w="1835812">
                  <a:extLst>
                    <a:ext uri="{9D8B030D-6E8A-4147-A177-3AD203B41FA5}">
                      <a16:colId xmlns:a16="http://schemas.microsoft.com/office/drawing/2014/main" val="373740298"/>
                    </a:ext>
                  </a:extLst>
                </a:gridCol>
                <a:gridCol w="1551240">
                  <a:extLst>
                    <a:ext uri="{9D8B030D-6E8A-4147-A177-3AD203B41FA5}">
                      <a16:colId xmlns:a16="http://schemas.microsoft.com/office/drawing/2014/main" val="4290810995"/>
                    </a:ext>
                  </a:extLst>
                </a:gridCol>
                <a:gridCol w="1202476">
                  <a:extLst>
                    <a:ext uri="{9D8B030D-6E8A-4147-A177-3AD203B41FA5}">
                      <a16:colId xmlns:a16="http://schemas.microsoft.com/office/drawing/2014/main" val="1392175892"/>
                    </a:ext>
                  </a:extLst>
                </a:gridCol>
                <a:gridCol w="1652230">
                  <a:extLst>
                    <a:ext uri="{9D8B030D-6E8A-4147-A177-3AD203B41FA5}">
                      <a16:colId xmlns:a16="http://schemas.microsoft.com/office/drawing/2014/main" val="523550213"/>
                    </a:ext>
                  </a:extLst>
                </a:gridCol>
              </a:tblGrid>
              <a:tr h="1567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ПІП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видання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видання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Подання до НМВ/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ВПЦ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9808621"/>
                  </a:ext>
                </a:extLst>
              </a:tr>
              <a:tr h="2185653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" algn="l"/>
                          <a:tab pos="228600" algn="l"/>
                        </a:tabLs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Суліма Є.М Верховцева І.Г.</a:t>
                      </a:r>
                      <a:endParaRPr lang="ru-RU" sz="2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Підручник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Історія міжнародних відносин</a:t>
                      </a:r>
                      <a:endParaRPr lang="ru-RU" sz="2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Вересень/ Жовтень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Філософії та політології</a:t>
                      </a:r>
                      <a:endParaRPr lang="ru-RU" sz="2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6209359"/>
                  </a:ext>
                </a:extLst>
              </a:tr>
              <a:tr h="998427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Суліма</a:t>
                      </a: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Є.М.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Шепєлєв</a:t>
                      </a: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М.А.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Підручник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Глобалістика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Вересень/ Жовтень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uk-UA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Філософії та політології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3661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716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Жовтень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9737841"/>
              </p:ext>
            </p:extLst>
          </p:nvPr>
        </p:nvGraphicFramePr>
        <p:xfrm>
          <a:off x="478970" y="914399"/>
          <a:ext cx="11321144" cy="563490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75651">
                  <a:extLst>
                    <a:ext uri="{9D8B030D-6E8A-4147-A177-3AD203B41FA5}">
                      <a16:colId xmlns:a16="http://schemas.microsoft.com/office/drawing/2014/main" val="4131329800"/>
                    </a:ext>
                  </a:extLst>
                </a:gridCol>
                <a:gridCol w="2110722">
                  <a:extLst>
                    <a:ext uri="{9D8B030D-6E8A-4147-A177-3AD203B41FA5}">
                      <a16:colId xmlns:a16="http://schemas.microsoft.com/office/drawing/2014/main" val="1633789514"/>
                    </a:ext>
                  </a:extLst>
                </a:gridCol>
                <a:gridCol w="1863857">
                  <a:extLst>
                    <a:ext uri="{9D8B030D-6E8A-4147-A177-3AD203B41FA5}">
                      <a16:colId xmlns:a16="http://schemas.microsoft.com/office/drawing/2014/main" val="4108326432"/>
                    </a:ext>
                  </a:extLst>
                </a:gridCol>
                <a:gridCol w="2389909">
                  <a:extLst>
                    <a:ext uri="{9D8B030D-6E8A-4147-A177-3AD203B41FA5}">
                      <a16:colId xmlns:a16="http://schemas.microsoft.com/office/drawing/2014/main" val="3092998617"/>
                    </a:ext>
                  </a:extLst>
                </a:gridCol>
                <a:gridCol w="1496291">
                  <a:extLst>
                    <a:ext uri="{9D8B030D-6E8A-4147-A177-3AD203B41FA5}">
                      <a16:colId xmlns:a16="http://schemas.microsoft.com/office/drawing/2014/main" val="2187358769"/>
                    </a:ext>
                  </a:extLst>
                </a:gridCol>
                <a:gridCol w="1157760">
                  <a:extLst>
                    <a:ext uri="{9D8B030D-6E8A-4147-A177-3AD203B41FA5}">
                      <a16:colId xmlns:a16="http://schemas.microsoft.com/office/drawing/2014/main" val="903093404"/>
                    </a:ext>
                  </a:extLst>
                </a:gridCol>
                <a:gridCol w="1726954">
                  <a:extLst>
                    <a:ext uri="{9D8B030D-6E8A-4147-A177-3AD203B41FA5}">
                      <a16:colId xmlns:a16="http://schemas.microsoft.com/office/drawing/2014/main" val="2382811025"/>
                    </a:ext>
                  </a:extLst>
                </a:gridCol>
              </a:tblGrid>
              <a:tr h="1012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ПІП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видання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видання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Подання до НМВ/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ВПЦ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9097338"/>
                  </a:ext>
                </a:extLst>
              </a:tr>
              <a:tr h="161102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" algn="l"/>
                          <a:tab pos="228600" algn="l"/>
                        </a:tabLs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Міщенко Т.М.</a:t>
                      </a:r>
                      <a:endParaRPr lang="ru-RU" sz="2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Навчальний посібник</a:t>
                      </a:r>
                      <a:endParaRPr lang="ru-RU" sz="2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Внутрішній контроль в бюджетних установах: в схемах і таблицях</a:t>
                      </a:r>
                      <a:endParaRPr lang="ru-RU" sz="2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Жовтень/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Листопад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Аудиту та економічного аналізу</a:t>
                      </a:r>
                      <a:endParaRPr lang="ru-RU" sz="2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1234865"/>
                  </a:ext>
                </a:extLst>
              </a:tr>
              <a:tr h="11047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" algn="l"/>
                          <a:tab pos="228600" algn="l"/>
                        </a:tabLs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Лаговський</a:t>
                      </a: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В.В. </a:t>
                      </a:r>
                      <a:r>
                        <a:rPr lang="uk-UA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Сунцова</a:t>
                      </a: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О.О.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Навчальний посібник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Економічна кібернетика: практикум</a:t>
                      </a:r>
                      <a:endParaRPr lang="ru-RU" sz="2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Жовтень/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Листопад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Економічної кібернетики</a:t>
                      </a:r>
                      <a:endParaRPr lang="ru-RU" sz="2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631305"/>
                  </a:ext>
                </a:extLst>
              </a:tr>
              <a:tr h="1841166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Грищук В.Л. </a:t>
                      </a:r>
                      <a:r>
                        <a:rPr lang="uk-UA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Бухтіяров</a:t>
                      </a: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О.А. </a:t>
                      </a:r>
                      <a:r>
                        <a:rPr lang="uk-UA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Єрьоменко</a:t>
                      </a: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Е.А. </a:t>
                      </a:r>
                      <a:r>
                        <a:rPr lang="uk-UA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Параниця</a:t>
                      </a: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С.П.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Навчальний посібник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Спеціальна функціональна підготовка засобами бойового </a:t>
                      </a:r>
                      <a:r>
                        <a:rPr lang="uk-UA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хортингу</a:t>
                      </a:r>
                      <a:endParaRPr lang="ru-RU" sz="2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Жовтень/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Листопад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Спеціальних дисциплін та організації професійної підготовки</a:t>
                      </a:r>
                      <a:endParaRPr lang="ru-RU" sz="2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8402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6686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Жовтень 2021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4407933"/>
              </p:ext>
            </p:extLst>
          </p:nvPr>
        </p:nvGraphicFramePr>
        <p:xfrm>
          <a:off x="435428" y="914400"/>
          <a:ext cx="11321144" cy="559046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75651">
                  <a:extLst>
                    <a:ext uri="{9D8B030D-6E8A-4147-A177-3AD203B41FA5}">
                      <a16:colId xmlns:a16="http://schemas.microsoft.com/office/drawing/2014/main" val="4131329800"/>
                    </a:ext>
                  </a:extLst>
                </a:gridCol>
                <a:gridCol w="2110722">
                  <a:extLst>
                    <a:ext uri="{9D8B030D-6E8A-4147-A177-3AD203B41FA5}">
                      <a16:colId xmlns:a16="http://schemas.microsoft.com/office/drawing/2014/main" val="1633789514"/>
                    </a:ext>
                  </a:extLst>
                </a:gridCol>
                <a:gridCol w="2110722">
                  <a:extLst>
                    <a:ext uri="{9D8B030D-6E8A-4147-A177-3AD203B41FA5}">
                      <a16:colId xmlns:a16="http://schemas.microsoft.com/office/drawing/2014/main" val="4108326432"/>
                    </a:ext>
                  </a:extLst>
                </a:gridCol>
                <a:gridCol w="1918838">
                  <a:extLst>
                    <a:ext uri="{9D8B030D-6E8A-4147-A177-3AD203B41FA5}">
                      <a16:colId xmlns:a16="http://schemas.microsoft.com/office/drawing/2014/main" val="3092998617"/>
                    </a:ext>
                  </a:extLst>
                </a:gridCol>
                <a:gridCol w="1597784">
                  <a:extLst>
                    <a:ext uri="{9D8B030D-6E8A-4147-A177-3AD203B41FA5}">
                      <a16:colId xmlns:a16="http://schemas.microsoft.com/office/drawing/2014/main" val="2187358769"/>
                    </a:ext>
                  </a:extLst>
                </a:gridCol>
                <a:gridCol w="1280473">
                  <a:extLst>
                    <a:ext uri="{9D8B030D-6E8A-4147-A177-3AD203B41FA5}">
                      <a16:colId xmlns:a16="http://schemas.microsoft.com/office/drawing/2014/main" val="903093404"/>
                    </a:ext>
                  </a:extLst>
                </a:gridCol>
                <a:gridCol w="1726954">
                  <a:extLst>
                    <a:ext uri="{9D8B030D-6E8A-4147-A177-3AD203B41FA5}">
                      <a16:colId xmlns:a16="http://schemas.microsoft.com/office/drawing/2014/main" val="2382811025"/>
                    </a:ext>
                  </a:extLst>
                </a:gridCol>
              </a:tblGrid>
              <a:tr h="12318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ПІП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видання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видання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Подання до НМВ/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ВПЦ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9097338"/>
                  </a:ext>
                </a:extLst>
              </a:tr>
              <a:tr h="1676651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" algn="l"/>
                          <a:tab pos="228600" algn="l"/>
                        </a:tabLst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Єрьоменко Е.А.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Навчальний посібник</a:t>
                      </a:r>
                      <a:endParaRPr lang="ru-RU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</a:t>
                      </a:r>
                      <a:r>
                        <a:rPr lang="ru-RU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здорового способу </a:t>
                      </a:r>
                      <a:r>
                        <a:rPr lang="ru-RU" sz="22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життя</a:t>
                      </a:r>
                      <a:r>
                        <a:rPr lang="ru-RU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студентів</a:t>
                      </a:r>
                      <a:r>
                        <a:rPr lang="ru-RU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22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процесі</a:t>
                      </a:r>
                      <a:r>
                        <a:rPr lang="ru-RU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занять </a:t>
                      </a:r>
                      <a:r>
                        <a:rPr lang="ru-RU" sz="22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бойовим</a:t>
                      </a:r>
                      <a:r>
                        <a:rPr lang="ru-RU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хортингом</a:t>
                      </a:r>
                      <a:endParaRPr lang="ru-RU" sz="2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Жовтень/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Листопад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Спеціальних дисциплін та організації професійної підготовки</a:t>
                      </a:r>
                      <a:endParaRPr lang="ru-RU" sz="24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1234865"/>
                  </a:ext>
                </a:extLst>
              </a:tr>
              <a:tr h="1598209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" algn="l"/>
                          <a:tab pos="228600" algn="l"/>
                        </a:tabLst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Зайцев Д.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Шевчук В.</a:t>
                      </a:r>
                      <a:endParaRPr lang="ru-RU" sz="24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Навчальний посібник</a:t>
                      </a:r>
                      <a:endParaRPr lang="ru-RU" sz="24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Основи</a:t>
                      </a:r>
                      <a:r>
                        <a:rPr lang="ru-RU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зв'язку</a:t>
                      </a:r>
                      <a:r>
                        <a:rPr lang="ru-RU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22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радіоелектронна</a:t>
                      </a:r>
                      <a:r>
                        <a:rPr lang="ru-RU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боротьба</a:t>
                      </a:r>
                      <a:r>
                        <a:rPr lang="ru-RU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як вид </a:t>
                      </a:r>
                      <a:r>
                        <a:rPr lang="ru-RU" sz="22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бойового</a:t>
                      </a:r>
                      <a:r>
                        <a:rPr lang="ru-RU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endParaRPr lang="ru-RU" sz="2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Жовтень/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Листопад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Військової підготовки</a:t>
                      </a:r>
                      <a:endParaRPr lang="ru-RU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631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88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Жовтень 2021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885420"/>
              </p:ext>
            </p:extLst>
          </p:nvPr>
        </p:nvGraphicFramePr>
        <p:xfrm>
          <a:off x="435428" y="914400"/>
          <a:ext cx="11321144" cy="488942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75651">
                  <a:extLst>
                    <a:ext uri="{9D8B030D-6E8A-4147-A177-3AD203B41FA5}">
                      <a16:colId xmlns:a16="http://schemas.microsoft.com/office/drawing/2014/main" val="4131329800"/>
                    </a:ext>
                  </a:extLst>
                </a:gridCol>
                <a:gridCol w="2110722">
                  <a:extLst>
                    <a:ext uri="{9D8B030D-6E8A-4147-A177-3AD203B41FA5}">
                      <a16:colId xmlns:a16="http://schemas.microsoft.com/office/drawing/2014/main" val="1633789514"/>
                    </a:ext>
                  </a:extLst>
                </a:gridCol>
                <a:gridCol w="2110722">
                  <a:extLst>
                    <a:ext uri="{9D8B030D-6E8A-4147-A177-3AD203B41FA5}">
                      <a16:colId xmlns:a16="http://schemas.microsoft.com/office/drawing/2014/main" val="4108326432"/>
                    </a:ext>
                  </a:extLst>
                </a:gridCol>
                <a:gridCol w="1918838">
                  <a:extLst>
                    <a:ext uri="{9D8B030D-6E8A-4147-A177-3AD203B41FA5}">
                      <a16:colId xmlns:a16="http://schemas.microsoft.com/office/drawing/2014/main" val="3092998617"/>
                    </a:ext>
                  </a:extLst>
                </a:gridCol>
                <a:gridCol w="1597784">
                  <a:extLst>
                    <a:ext uri="{9D8B030D-6E8A-4147-A177-3AD203B41FA5}">
                      <a16:colId xmlns:a16="http://schemas.microsoft.com/office/drawing/2014/main" val="2187358769"/>
                    </a:ext>
                  </a:extLst>
                </a:gridCol>
                <a:gridCol w="1280473">
                  <a:extLst>
                    <a:ext uri="{9D8B030D-6E8A-4147-A177-3AD203B41FA5}">
                      <a16:colId xmlns:a16="http://schemas.microsoft.com/office/drawing/2014/main" val="903093404"/>
                    </a:ext>
                  </a:extLst>
                </a:gridCol>
                <a:gridCol w="1726954">
                  <a:extLst>
                    <a:ext uri="{9D8B030D-6E8A-4147-A177-3AD203B41FA5}">
                      <a16:colId xmlns:a16="http://schemas.microsoft.com/office/drawing/2014/main" val="2382811025"/>
                    </a:ext>
                  </a:extLst>
                </a:gridCol>
              </a:tblGrid>
              <a:tr h="12318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ПІП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видання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видання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Подання до НМВ/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ВПЦ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9097338"/>
                  </a:ext>
                </a:extLst>
              </a:tr>
              <a:tr h="1676651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" algn="l"/>
                          <a:tab pos="228600" algn="l"/>
                        </a:tabLst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Федотова-Півень І.М.                     </a:t>
                      </a:r>
                      <a:endParaRPr kumimoji="0" lang="ru-RU" sz="2400" b="0" i="0" u="none" strike="noStrike" kern="120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Навчальний посібник</a:t>
                      </a:r>
                      <a:endParaRPr kumimoji="0" lang="ru-RU" sz="2400" b="0" i="0" u="none" strike="noStrike" kern="120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Операційні системи</a:t>
                      </a:r>
                      <a:endParaRPr kumimoji="0" lang="ru-RU" sz="2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Жовтень/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Листопад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uk-UA" sz="2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Інтелектуальних та обчислювальних систем</a:t>
                      </a:r>
                      <a:endParaRPr kumimoji="0" lang="ru-RU" sz="2400" b="0" i="0" u="none" strike="noStrike" kern="120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1234865"/>
                  </a:ext>
                </a:extLst>
              </a:tr>
              <a:tr h="1598209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" algn="l"/>
                          <a:tab pos="228600" algn="l"/>
                        </a:tabLst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Федотова-Півень І.М.                  .</a:t>
                      </a:r>
                      <a:endParaRPr kumimoji="0" lang="ru-RU" sz="2400" b="0" i="0" u="none" strike="noStrike" kern="120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Навчальний посібник</a:t>
                      </a:r>
                      <a:endParaRPr kumimoji="0" lang="ru-RU" sz="2400" b="0" i="0" u="none" strike="noStrike" kern="120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Об’єктно-орієнтоване програмування</a:t>
                      </a:r>
                      <a:endParaRPr kumimoji="0" lang="ru-RU" sz="2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Жовтень/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Листопад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uk-UA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Інтелектуальних та обчислювальних систем</a:t>
                      </a:r>
                      <a:endParaRPr kumimoji="0" lang="ru-RU" sz="2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631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999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43199"/>
            <a:ext cx="10515600" cy="3433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257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129</TotalTime>
  <Words>314</Words>
  <Application>Microsoft Office PowerPoint</Application>
  <PresentationFormat>Широкоэкранный</PresentationFormat>
  <Paragraphs>137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Tw Cen MT</vt:lpstr>
      <vt:lpstr>Tw Cen MT Condensed</vt:lpstr>
      <vt:lpstr>Wingdings 3</vt:lpstr>
      <vt:lpstr>1_Интеграл</vt:lpstr>
      <vt:lpstr>Тема Office</vt:lpstr>
      <vt:lpstr>Виконання  Плану видання навчально-методичного забезпечення кафедрами Університету станом на вересень-жовтень 2021 р.  </vt:lpstr>
      <vt:lpstr> Вересень 2021 </vt:lpstr>
      <vt:lpstr> Вересень 2021 </vt:lpstr>
      <vt:lpstr>Жовтень 2021</vt:lpstr>
      <vt:lpstr>Жовтень 2021</vt:lpstr>
      <vt:lpstr>Жовтень 2021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Виконання  плану видання навчально-методичного забезпечення кафедрами Університету станом на травень-червень 2021 р.</dc:title>
  <dc:creator>Пользователь Windows</dc:creator>
  <cp:lastModifiedBy>Пользователь Windows</cp:lastModifiedBy>
  <cp:revision>5</cp:revision>
  <dcterms:created xsi:type="dcterms:W3CDTF">2021-05-17T14:34:17Z</dcterms:created>
  <dcterms:modified xsi:type="dcterms:W3CDTF">2021-09-21T13:56:06Z</dcterms:modified>
</cp:coreProperties>
</file>